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0" r:id="rId1"/>
  </p:sldMasterIdLst>
  <p:sldIdLst>
    <p:sldId id="256" r:id="rId2"/>
    <p:sldId id="257" r:id="rId3"/>
    <p:sldId id="265" r:id="rId4"/>
    <p:sldId id="266" r:id="rId5"/>
    <p:sldId id="258" r:id="rId6"/>
    <p:sldId id="260" r:id="rId7"/>
    <p:sldId id="267" r:id="rId8"/>
    <p:sldId id="263" r:id="rId9"/>
    <p:sldId id="264"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20886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696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1880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2524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2/2/2020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4085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837466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065439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6597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339006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716200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1386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2/2/2020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1009405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kihow.com/images/thumb/6/62/2012-04-29_1312_700.png/537px-2012-04-29_1312_700.png" TargetMode="External"/><Relationship Id="rId2" Type="http://schemas.openxmlformats.org/officeDocument/2006/relationships/hyperlink" Target="http://1.bp.blogspot.com/_GfqMyDmvo3M/TPbHDrLm-JI/AAAAAAAAAxo/-2gcywWE91E/s1600/TIME+Template.jpg" TargetMode="External"/><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tmp"/><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magazineyourself.com/create/17"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magazine</a:t>
            </a:r>
          </a:p>
        </p:txBody>
      </p:sp>
      <p:sp>
        <p:nvSpPr>
          <p:cNvPr id="3" name="Subtitle 2"/>
          <p:cNvSpPr>
            <a:spLocks noGrp="1"/>
          </p:cNvSpPr>
          <p:nvPr>
            <p:ph type="subTitle" idx="1"/>
          </p:nvPr>
        </p:nvSpPr>
        <p:spPr/>
        <p:txBody>
          <a:bodyPr>
            <a:noAutofit/>
          </a:bodyPr>
          <a:lstStyle/>
          <a:p>
            <a:r>
              <a:rPr lang="en-US" sz="7200" dirty="0"/>
              <a:t>Person of the Year</a:t>
            </a:r>
          </a:p>
        </p:txBody>
      </p:sp>
    </p:spTree>
    <p:extLst>
      <p:ext uri="{BB962C8B-B14F-4D97-AF65-F5344CB8AC3E}">
        <p14:creationId xmlns:p14="http://schemas.microsoft.com/office/powerpoint/2010/main" val="1925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859" y="322729"/>
            <a:ext cx="7906870" cy="3293209"/>
          </a:xfrm>
          <a:prstGeom prst="rect">
            <a:avLst/>
          </a:prstGeom>
          <a:noFill/>
        </p:spPr>
        <p:txBody>
          <a:bodyPr wrap="square" rtlCol="0">
            <a:spAutoFit/>
          </a:bodyPr>
          <a:lstStyle/>
          <a:p>
            <a:r>
              <a:rPr lang="en-US" sz="3200" dirty="0"/>
              <a:t>If you want to work with a blank template, and edit from there try these:</a:t>
            </a:r>
          </a:p>
          <a:p>
            <a:endParaRPr lang="en-US" dirty="0"/>
          </a:p>
          <a:p>
            <a:r>
              <a:rPr lang="en-US" dirty="0">
                <a:hlinkClick r:id="rId2"/>
              </a:rPr>
              <a:t>http://1.bp.blogspot.com/_GfqMyDmvo3M/TPbHDrLm-JI/AAAAAAAAAxo/-2gcywWE91E/s1600/TIME+Template.jpg</a:t>
            </a:r>
            <a:endParaRPr lang="en-US" dirty="0"/>
          </a:p>
          <a:p>
            <a:endParaRPr lang="en-US" dirty="0"/>
          </a:p>
          <a:p>
            <a:endParaRPr lang="en-US" dirty="0"/>
          </a:p>
          <a:p>
            <a:r>
              <a:rPr lang="en-US" dirty="0">
                <a:hlinkClick r:id="rId3"/>
              </a:rPr>
              <a:t>http://www.wikihow.com/images/thumb/6/62/2012-04-29_1312_700.png/537px-2012-04-29_1312_700.png</a:t>
            </a:r>
            <a:endParaRPr lang="en-US" dirty="0"/>
          </a:p>
          <a:p>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280" y="200384"/>
            <a:ext cx="2655282" cy="3415554"/>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531" y="3204688"/>
            <a:ext cx="2666737" cy="3488421"/>
          </a:xfrm>
          <a:prstGeom prst="rect">
            <a:avLst/>
          </a:prstGeom>
        </p:spPr>
      </p:pic>
    </p:spTree>
    <p:extLst>
      <p:ext uri="{BB962C8B-B14F-4D97-AF65-F5344CB8AC3E}">
        <p14:creationId xmlns:p14="http://schemas.microsoft.com/office/powerpoint/2010/main" val="339628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5" y="147918"/>
            <a:ext cx="1176477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Each year, </a:t>
            </a:r>
            <a:r>
              <a:rPr lang="en-US" sz="2400" i="1" dirty="0"/>
              <a:t>Time</a:t>
            </a:r>
            <a:r>
              <a:rPr lang="en-US" sz="2400" dirty="0"/>
              <a:t> creates a list of candidates for their “Person of the Year” edition.  Readers vote in, and the winner is featured on the cover with an article inside the magazine.  Check out two recent examples from 2018 and 2019</a:t>
            </a:r>
            <a:r>
              <a:rPr lang="en-US" dirty="0"/>
              <a:t>.</a:t>
            </a:r>
          </a:p>
        </p:txBody>
      </p:sp>
      <p:pic>
        <p:nvPicPr>
          <p:cNvPr id="7" name="Picture 6" descr="A person standing in front of water&#10;&#10;Description automatically generated">
            <a:extLst>
              <a:ext uri="{FF2B5EF4-FFF2-40B4-BE49-F238E27FC236}">
                <a16:creationId xmlns:a16="http://schemas.microsoft.com/office/drawing/2014/main" id="{D10DC0EE-ECE9-4CF3-AD71-62753222AC87}"/>
              </a:ext>
            </a:extLst>
          </p:cNvPr>
          <p:cNvPicPr>
            <a:picLocks noChangeAspect="1"/>
          </p:cNvPicPr>
          <p:nvPr/>
        </p:nvPicPr>
        <p:blipFill>
          <a:blip r:embed="rId2"/>
          <a:stretch>
            <a:fillRect/>
          </a:stretch>
        </p:blipFill>
        <p:spPr>
          <a:xfrm>
            <a:off x="7367754" y="1529122"/>
            <a:ext cx="3899820" cy="5199761"/>
          </a:xfrm>
          <a:prstGeom prst="rect">
            <a:avLst/>
          </a:prstGeom>
        </p:spPr>
      </p:pic>
      <p:pic>
        <p:nvPicPr>
          <p:cNvPr id="9" name="Picture 8" descr="A white sign with black text&#10;&#10;Description automatically generated">
            <a:extLst>
              <a:ext uri="{FF2B5EF4-FFF2-40B4-BE49-F238E27FC236}">
                <a16:creationId xmlns:a16="http://schemas.microsoft.com/office/drawing/2014/main" id="{13CA30EF-AEF3-4ADC-B9D4-529D95E49E0C}"/>
              </a:ext>
            </a:extLst>
          </p:cNvPr>
          <p:cNvPicPr>
            <a:picLocks noChangeAspect="1"/>
          </p:cNvPicPr>
          <p:nvPr/>
        </p:nvPicPr>
        <p:blipFill rotWithShape="1">
          <a:blip r:embed="rId3"/>
          <a:srcRect b="8708"/>
          <a:stretch/>
        </p:blipFill>
        <p:spPr>
          <a:xfrm>
            <a:off x="4755102" y="3274016"/>
            <a:ext cx="2484077" cy="1857819"/>
          </a:xfrm>
          <a:prstGeom prst="rect">
            <a:avLst/>
          </a:prstGeom>
        </p:spPr>
      </p:pic>
      <p:pic>
        <p:nvPicPr>
          <p:cNvPr id="11" name="Picture 10" descr="A picture containing text, photo&#10;&#10;Description automatically generated">
            <a:extLst>
              <a:ext uri="{FF2B5EF4-FFF2-40B4-BE49-F238E27FC236}">
                <a16:creationId xmlns:a16="http://schemas.microsoft.com/office/drawing/2014/main" id="{C6BEE0EF-57C1-459B-8E09-93F1ABEC3CFA}"/>
              </a:ext>
            </a:extLst>
          </p:cNvPr>
          <p:cNvPicPr>
            <a:picLocks noChangeAspect="1"/>
          </p:cNvPicPr>
          <p:nvPr/>
        </p:nvPicPr>
        <p:blipFill>
          <a:blip r:embed="rId4"/>
          <a:stretch>
            <a:fillRect/>
          </a:stretch>
        </p:blipFill>
        <p:spPr>
          <a:xfrm>
            <a:off x="564877" y="1340364"/>
            <a:ext cx="4259371" cy="5508786"/>
          </a:xfrm>
          <a:prstGeom prst="rect">
            <a:avLst/>
          </a:prstGeom>
        </p:spPr>
      </p:pic>
    </p:spTree>
    <p:extLst>
      <p:ext uri="{BB962C8B-B14F-4D97-AF65-F5344CB8AC3E}">
        <p14:creationId xmlns:p14="http://schemas.microsoft.com/office/powerpoint/2010/main" val="322213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6B068D-886B-472A-B10D-C35ACAB779FA}"/>
              </a:ext>
            </a:extLst>
          </p:cNvPr>
          <p:cNvPicPr>
            <a:picLocks noChangeAspect="1"/>
          </p:cNvPicPr>
          <p:nvPr/>
        </p:nvPicPr>
        <p:blipFill>
          <a:blip r:embed="rId2"/>
          <a:stretch>
            <a:fillRect/>
          </a:stretch>
        </p:blipFill>
        <p:spPr>
          <a:xfrm>
            <a:off x="1829325" y="2377992"/>
            <a:ext cx="8533349" cy="4480008"/>
          </a:xfrm>
          <a:prstGeom prst="rect">
            <a:avLst/>
          </a:prstGeom>
        </p:spPr>
      </p:pic>
      <p:sp>
        <p:nvSpPr>
          <p:cNvPr id="5" name="TextBox 4">
            <a:extLst>
              <a:ext uri="{FF2B5EF4-FFF2-40B4-BE49-F238E27FC236}">
                <a16:creationId xmlns:a16="http://schemas.microsoft.com/office/drawing/2014/main" id="{B7415F34-2B25-4650-B631-29066008CE4E}"/>
              </a:ext>
            </a:extLst>
          </p:cNvPr>
          <p:cNvSpPr txBox="1"/>
          <p:nvPr/>
        </p:nvSpPr>
        <p:spPr>
          <a:xfrm>
            <a:off x="28429" y="74344"/>
            <a:ext cx="12058468" cy="2677656"/>
          </a:xfrm>
          <a:prstGeom prst="rect">
            <a:avLst/>
          </a:prstGeom>
          <a:noFill/>
        </p:spPr>
        <p:txBody>
          <a:bodyPr wrap="square" rtlCol="0">
            <a:spAutoFit/>
          </a:bodyPr>
          <a:lstStyle/>
          <a:p>
            <a:r>
              <a:rPr lang="en-US" sz="2400" dirty="0">
                <a:highlight>
                  <a:srgbClr val="FFFF00"/>
                </a:highlight>
              </a:rPr>
              <a:t>Note the addition of text:</a:t>
            </a:r>
          </a:p>
          <a:p>
            <a:pPr marL="342900" indent="-342900">
              <a:buFont typeface="Arial" panose="020B0604020202020204" pitchFamily="34" charset="0"/>
              <a:buChar char="•"/>
            </a:pPr>
            <a:r>
              <a:rPr lang="en-US" sz="2400" dirty="0"/>
              <a:t>Identification of person/group of the year</a:t>
            </a:r>
          </a:p>
          <a:p>
            <a:pPr marL="342900" indent="-342900">
              <a:buFont typeface="Arial" panose="020B0604020202020204" pitchFamily="34" charset="0"/>
              <a:buChar char="•"/>
            </a:pPr>
            <a:r>
              <a:rPr lang="en-US" sz="2400" dirty="0"/>
              <a:t>A brief description/introduction</a:t>
            </a:r>
          </a:p>
          <a:p>
            <a:pPr marL="342900" indent="-342900">
              <a:buFont typeface="Arial" panose="020B0604020202020204" pitchFamily="34" charset="0"/>
              <a:buChar char="•"/>
            </a:pPr>
            <a:r>
              <a:rPr lang="en-US" sz="2400" b="1" dirty="0">
                <a:solidFill>
                  <a:srgbClr val="C00000"/>
                </a:solidFill>
              </a:rPr>
              <a:t>NOTE: </a:t>
            </a:r>
            <a:r>
              <a:rPr lang="en-US" sz="2400" dirty="0">
                <a:solidFill>
                  <a:srgbClr val="C00000"/>
                </a:solidFill>
              </a:rPr>
              <a:t>2018’s Person of the Year named The Guardians, or those involved in journalism.  There were four different covers, and the brief description/intro read “War on Truth.”</a:t>
            </a: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25982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water&#10;&#10;Description automatically generated">
            <a:extLst>
              <a:ext uri="{FF2B5EF4-FFF2-40B4-BE49-F238E27FC236}">
                <a16:creationId xmlns:a16="http://schemas.microsoft.com/office/drawing/2014/main" id="{AEE9F7B5-949F-44ED-B7A8-5B18115F7A63}"/>
              </a:ext>
            </a:extLst>
          </p:cNvPr>
          <p:cNvPicPr>
            <a:picLocks noChangeAspect="1"/>
          </p:cNvPicPr>
          <p:nvPr/>
        </p:nvPicPr>
        <p:blipFill>
          <a:blip r:embed="rId2"/>
          <a:stretch>
            <a:fillRect/>
          </a:stretch>
        </p:blipFill>
        <p:spPr>
          <a:xfrm>
            <a:off x="7012154" y="171248"/>
            <a:ext cx="4529606" cy="6039476"/>
          </a:xfrm>
          <a:prstGeom prst="rect">
            <a:avLst/>
          </a:prstGeom>
        </p:spPr>
      </p:pic>
      <p:sp>
        <p:nvSpPr>
          <p:cNvPr id="3" name="Rectangle 2">
            <a:extLst>
              <a:ext uri="{FF2B5EF4-FFF2-40B4-BE49-F238E27FC236}">
                <a16:creationId xmlns:a16="http://schemas.microsoft.com/office/drawing/2014/main" id="{B7CCC7B1-41A0-4039-AA6C-1AEA74F59523}"/>
              </a:ext>
            </a:extLst>
          </p:cNvPr>
          <p:cNvSpPr/>
          <p:nvPr/>
        </p:nvSpPr>
        <p:spPr>
          <a:xfrm>
            <a:off x="91088" y="321312"/>
            <a:ext cx="6768665" cy="4524315"/>
          </a:xfrm>
          <a:prstGeom prst="rect">
            <a:avLst/>
          </a:prstGeom>
        </p:spPr>
        <p:txBody>
          <a:bodyPr wrap="square">
            <a:spAutoFit/>
          </a:bodyPr>
          <a:lstStyle/>
          <a:p>
            <a:r>
              <a:rPr lang="en-US" sz="3200" dirty="0">
                <a:highlight>
                  <a:srgbClr val="FFFF00"/>
                </a:highlight>
              </a:rPr>
              <a:t>Note the addition of text:</a:t>
            </a:r>
          </a:p>
          <a:p>
            <a:pPr marL="342900" indent="-342900">
              <a:buFont typeface="Arial" panose="020B0604020202020204" pitchFamily="34" charset="0"/>
              <a:buChar char="•"/>
            </a:pPr>
            <a:r>
              <a:rPr lang="en-US" sz="3200" dirty="0"/>
              <a:t>Identification of person/group of the year</a:t>
            </a:r>
          </a:p>
          <a:p>
            <a:pPr marL="342900" indent="-342900">
              <a:buFont typeface="Arial" panose="020B0604020202020204" pitchFamily="34" charset="0"/>
              <a:buChar char="•"/>
            </a:pPr>
            <a:r>
              <a:rPr lang="en-US" sz="3200" dirty="0"/>
              <a:t>A brief description/introduction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solidFill>
                  <a:srgbClr val="C00000"/>
                </a:solidFill>
              </a:rPr>
              <a:t>NOTE:  2019’s identifies the person as Greta Thunberg with a description/intro of “The Power of Youth”</a:t>
            </a:r>
          </a:p>
        </p:txBody>
      </p:sp>
      <p:sp>
        <p:nvSpPr>
          <p:cNvPr id="4" name="Oval 3">
            <a:extLst>
              <a:ext uri="{FF2B5EF4-FFF2-40B4-BE49-F238E27FC236}">
                <a16:creationId xmlns:a16="http://schemas.microsoft.com/office/drawing/2014/main" id="{0D7C4719-F8A5-4809-B60D-4DFE3A69BDDF}"/>
              </a:ext>
            </a:extLst>
          </p:cNvPr>
          <p:cNvSpPr/>
          <p:nvPr/>
        </p:nvSpPr>
        <p:spPr>
          <a:xfrm>
            <a:off x="9916160" y="1950720"/>
            <a:ext cx="1290320" cy="1168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833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297763" y="643467"/>
            <a:ext cx="6271758" cy="5571066"/>
          </a:xfrm>
        </p:spPr>
        <p:txBody>
          <a:bodyPr vert="horz" lIns="91440" tIns="45720" rIns="91440" bIns="45720" rtlCol="0" anchor="ctr">
            <a:normAutofit lnSpcReduction="10000"/>
          </a:bodyPr>
          <a:lstStyle/>
          <a:p>
            <a:pPr algn="ctr" defTabSz="914400">
              <a:lnSpc>
                <a:spcPct val="80000"/>
              </a:lnSpc>
              <a:spcBef>
                <a:spcPct val="0"/>
              </a:spcBef>
              <a:spcAft>
                <a:spcPts val="600"/>
              </a:spcAft>
            </a:pPr>
            <a:r>
              <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highlight>
                  <a:srgbClr val="FFFF00"/>
                </a:highlight>
                <a:latin typeface="+mj-lt"/>
                <a:ea typeface="+mj-ea"/>
                <a:cs typeface="+mj-cs"/>
              </a:rPr>
              <a:t>Your Task:</a:t>
            </a:r>
          </a:p>
          <a:p>
            <a:pPr algn="ctr" defTabSz="914400">
              <a:lnSpc>
                <a:spcPct val="80000"/>
              </a:lnSpc>
              <a:spcBef>
                <a:spcPct val="0"/>
              </a:spcBef>
              <a:spcAft>
                <a:spcPts val="600"/>
              </a:spcAft>
            </a:pPr>
            <a:endPar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endParaRPr>
          </a:p>
          <a:p>
            <a:pPr algn="ctr" defTabSz="914400">
              <a:lnSpc>
                <a:spcPct val="80000"/>
              </a:lnSpc>
              <a:spcBef>
                <a:spcPct val="0"/>
              </a:spcBef>
              <a:spcAft>
                <a:spcPts val="600"/>
              </a:spcAft>
            </a:pPr>
            <a:r>
              <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rPr>
              <a:t>Put yourself on the 2020 </a:t>
            </a:r>
          </a:p>
          <a:p>
            <a:pPr algn="ctr" defTabSz="914400">
              <a:lnSpc>
                <a:spcPct val="80000"/>
              </a:lnSpc>
              <a:spcBef>
                <a:spcPct val="0"/>
              </a:spcBef>
              <a:spcAft>
                <a:spcPts val="600"/>
              </a:spcAft>
            </a:pPr>
            <a:r>
              <a:rPr lang="en-US" sz="5600" b="1" i="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rPr>
              <a:t>Time</a:t>
            </a:r>
            <a:r>
              <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rPr>
              <a:t> </a:t>
            </a:r>
          </a:p>
          <a:p>
            <a:pPr algn="ctr" defTabSz="914400">
              <a:lnSpc>
                <a:spcPct val="80000"/>
              </a:lnSpc>
              <a:spcBef>
                <a:spcPct val="0"/>
              </a:spcBef>
              <a:spcAft>
                <a:spcPts val="600"/>
              </a:spcAft>
            </a:pPr>
            <a:r>
              <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rPr>
              <a:t>“Person of </a:t>
            </a:r>
          </a:p>
          <a:p>
            <a:pPr algn="ctr" defTabSz="914400">
              <a:lnSpc>
                <a:spcPct val="80000"/>
              </a:lnSpc>
              <a:spcBef>
                <a:spcPct val="0"/>
              </a:spcBef>
              <a:spcAft>
                <a:spcPts val="600"/>
              </a:spcAft>
            </a:pPr>
            <a:r>
              <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rPr>
              <a:t>the Year”</a:t>
            </a:r>
          </a:p>
          <a:p>
            <a:pPr algn="ctr" defTabSz="914400">
              <a:lnSpc>
                <a:spcPct val="80000"/>
              </a:lnSpc>
              <a:spcBef>
                <a:spcPct val="0"/>
              </a:spcBef>
              <a:spcAft>
                <a:spcPts val="600"/>
              </a:spcAft>
            </a:pPr>
            <a:r>
              <a:rPr lang="en-US" sz="5600" b="1" cap="all" dirty="0">
                <a:ln w="6600">
                  <a:solidFill>
                    <a:schemeClr val="accent2"/>
                  </a:solidFill>
                  <a:prstDash val="solid"/>
                </a:ln>
                <a:blipFill dpi="0" rotWithShape="1">
                  <a:blip r:embed="rId4"/>
                  <a:srcRect/>
                  <a:tile tx="6350" ty="-127000" sx="65000" sy="64000" flip="none" algn="tl"/>
                </a:blipFill>
                <a:effectLst>
                  <a:outerShdw dist="38100" dir="2700000" algn="tl" rotWithShape="0">
                    <a:schemeClr val="accent2"/>
                  </a:outerShdw>
                </a:effectLst>
                <a:latin typeface="+mj-lt"/>
                <a:ea typeface="+mj-ea"/>
                <a:cs typeface="+mj-cs"/>
              </a:rPr>
              <a:t>cover</a:t>
            </a:r>
          </a:p>
        </p:txBody>
      </p:sp>
      <p:pic>
        <p:nvPicPr>
          <p:cNvPr id="4" name="Picture 3" descr="A picture containing shirt&#10;&#10;Description automatically generated">
            <a:extLst>
              <a:ext uri="{FF2B5EF4-FFF2-40B4-BE49-F238E27FC236}">
                <a16:creationId xmlns:a16="http://schemas.microsoft.com/office/drawing/2014/main" id="{22B8D071-19AC-432B-9898-56072FC12194}"/>
              </a:ext>
            </a:extLst>
          </p:cNvPr>
          <p:cNvPicPr>
            <a:picLocks noChangeAspect="1"/>
          </p:cNvPicPr>
          <p:nvPr/>
        </p:nvPicPr>
        <p:blipFill>
          <a:blip r:embed="rId6"/>
          <a:stretch>
            <a:fillRect/>
          </a:stretch>
        </p:blipFill>
        <p:spPr>
          <a:xfrm>
            <a:off x="530928" y="1328746"/>
            <a:ext cx="3309115" cy="4044475"/>
          </a:xfrm>
          <a:prstGeom prst="rect">
            <a:avLst/>
          </a:prstGeom>
        </p:spPr>
      </p:pic>
    </p:spTree>
    <p:extLst>
      <p:ext uri="{BB962C8B-B14F-4D97-AF65-F5344CB8AC3E}">
        <p14:creationId xmlns:p14="http://schemas.microsoft.com/office/powerpoint/2010/main" val="73149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hade val="97000"/>
            <a:satMod val="150000"/>
          </a:schemeClr>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9" name="Oval 2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31" name="Rectangle 30">
            <a:extLst>
              <a:ext uri="{FF2B5EF4-FFF2-40B4-BE49-F238E27FC236}">
                <a16:creationId xmlns:a16="http://schemas.microsoft.com/office/drawing/2014/main" id="{2427CF8A-A1AE-4DA2-B4D3-DD0D215D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4D3DE63-E06B-473D-8144-78398E35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7" y="0"/>
            <a:ext cx="460076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38C5F6C-2147-447F-84CB-47BEB813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600761" cy="6857999"/>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B0F093A-F2F4-4674-8265-42FC6DAFD0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38" name="Oval 37">
              <a:extLst>
                <a:ext uri="{FF2B5EF4-FFF2-40B4-BE49-F238E27FC236}">
                  <a16:creationId xmlns:a16="http://schemas.microsoft.com/office/drawing/2014/main" id="{740CB6A0-E815-4B40-8A6B-53CEED043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7002C1B4-2083-4F91-B4B2-8F3E8E3E2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Rectangle 1"/>
          <p:cNvSpPr/>
          <p:nvPr/>
        </p:nvSpPr>
        <p:spPr>
          <a:xfrm>
            <a:off x="8052617" y="643467"/>
            <a:ext cx="3578943" cy="5586213"/>
          </a:xfrm>
        </p:spPr>
        <p:txBody>
          <a:bodyPr vert="horz" lIns="91440" tIns="45720" rIns="91440" bIns="45720" rtlCol="0" anchor="ctr">
            <a:normAutofit/>
          </a:bodyPr>
          <a:lstStyle/>
          <a:p>
            <a:pPr defTabSz="914400">
              <a:lnSpc>
                <a:spcPct val="90000"/>
              </a:lnSpc>
              <a:spcBef>
                <a:spcPct val="0"/>
              </a:spcBef>
              <a:spcAft>
                <a:spcPts val="600"/>
              </a:spcAft>
            </a:pPr>
            <a:r>
              <a:rPr lang="en-US" sz="5400" b="1" cap="all" dirty="0">
                <a:ln w="6600">
                  <a:solidFill>
                    <a:schemeClr val="accent2"/>
                  </a:solidFill>
                  <a:prstDash val="solid"/>
                </a:ln>
                <a:blipFill>
                  <a:blip r:embed="rId6">
                    <a:extLst>
                      <a:ext uri="{28A0092B-C50C-407E-A947-70E740481C1C}">
                        <a14:useLocalDpi xmlns:a14="http://schemas.microsoft.com/office/drawing/2010/main" val="0"/>
                      </a:ext>
                    </a:extLst>
                  </a:blip>
                  <a:tile tx="6350" ty="-127000" sx="65000" sy="64000" flip="none" algn="tl"/>
                </a:blipFill>
                <a:effectLst>
                  <a:outerShdw dist="38100" dir="2700000" algn="tl" rotWithShape="0">
                    <a:schemeClr val="accent2"/>
                  </a:outerShdw>
                </a:effectLst>
                <a:latin typeface="+mj-lt"/>
                <a:ea typeface="+mj-ea"/>
                <a:cs typeface="+mj-cs"/>
              </a:rPr>
              <a:t>DIRECTIONS</a:t>
            </a:r>
          </a:p>
        </p:txBody>
      </p:sp>
      <p:sp>
        <p:nvSpPr>
          <p:cNvPr id="3" name="TextBox 2"/>
          <p:cNvSpPr txBox="1"/>
          <p:nvPr/>
        </p:nvSpPr>
        <p:spPr>
          <a:xfrm>
            <a:off x="-19805" y="167148"/>
            <a:ext cx="7627799" cy="6690851"/>
          </a:xfrm>
        </p:spPr>
        <p:txBody>
          <a:bodyPr vert="horz" lIns="91440" tIns="45720" rIns="91440" bIns="45720" rtlCol="0" anchor="ctr">
            <a:normAutofit/>
          </a:bodyPr>
          <a:lstStyle/>
          <a:p>
            <a:pPr marL="274320" defTabSz="914400">
              <a:lnSpc>
                <a:spcPct val="90000"/>
              </a:lnSpc>
              <a:spcAft>
                <a:spcPts val="600"/>
              </a:spcAft>
              <a:buClr>
                <a:schemeClr val="accent1">
                  <a:lumMod val="75000"/>
                </a:schemeClr>
              </a:buClr>
              <a:buSzPct val="85000"/>
            </a:pPr>
            <a:r>
              <a:rPr lang="en-US" sz="2000" dirty="0"/>
              <a:t>1.  You can either download a blank </a:t>
            </a:r>
            <a:r>
              <a:rPr lang="en-US" sz="2000" i="1" dirty="0"/>
              <a:t>Time</a:t>
            </a:r>
            <a:r>
              <a:rPr lang="en-US" sz="2000" dirty="0"/>
              <a:t> “Person of the Year” template/put it into a word document (see last slide) or upload your pic into an online template:  </a:t>
            </a:r>
            <a:r>
              <a:rPr lang="en-US" sz="2000" u="sng" dirty="0">
                <a:hlinkClick r:id="rId7"/>
              </a:rPr>
              <a:t>http://magazineyourself.com/create/17</a:t>
            </a:r>
            <a:endParaRPr lang="en-US" sz="2000" u="sng" dirty="0"/>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2000" i="1" dirty="0"/>
              <a:t>*Note…once you’ve uploaded your pic, just screencap from there; you don’t need to “save and continue” to download the program.  Your cover doesn’t need to be full size, but please make it fill about a half sheet of paper.  Scissor-cut it down to size before submitting so it looks more authentic.</a:t>
            </a:r>
          </a:p>
          <a:p>
            <a:pPr indent="-182880" defTabSz="914400">
              <a:lnSpc>
                <a:spcPct val="90000"/>
              </a:lnSpc>
              <a:spcAft>
                <a:spcPts val="600"/>
              </a:spcAft>
              <a:buClr>
                <a:schemeClr val="accent1">
                  <a:lumMod val="75000"/>
                </a:schemeClr>
              </a:buClr>
              <a:buSzPct val="85000"/>
              <a:buFont typeface="Wingdings" pitchFamily="2" charset="2"/>
              <a:buChar char="§"/>
            </a:pPr>
            <a:endParaRPr lang="en-US" sz="2000" dirty="0"/>
          </a:p>
          <a:p>
            <a:pPr marL="328295" defTabSz="914400">
              <a:lnSpc>
                <a:spcPct val="90000"/>
              </a:lnSpc>
              <a:spcAft>
                <a:spcPts val="600"/>
              </a:spcAft>
              <a:buClr>
                <a:schemeClr val="accent1">
                  <a:lumMod val="75000"/>
                </a:schemeClr>
              </a:buClr>
              <a:buSzPct val="85000"/>
            </a:pPr>
            <a:r>
              <a:rPr lang="en-US" sz="2000" dirty="0"/>
              <a:t>2.   You will need to add text (like the samples.  Feel free to use Word or another digital editing program).</a:t>
            </a:r>
          </a:p>
          <a:p>
            <a:pPr marL="1546225" indent="-182880" defTabSz="914400">
              <a:lnSpc>
                <a:spcPct val="90000"/>
              </a:lnSpc>
              <a:spcAft>
                <a:spcPts val="600"/>
              </a:spcAft>
              <a:buClr>
                <a:schemeClr val="accent1">
                  <a:lumMod val="75000"/>
                </a:schemeClr>
              </a:buClr>
              <a:buSzPct val="85000"/>
              <a:buFont typeface="Wingdings" pitchFamily="2" charset="2"/>
              <a:buChar char="§"/>
            </a:pPr>
            <a:r>
              <a:rPr lang="en-US" sz="2000" dirty="0"/>
              <a:t>Identify yourself </a:t>
            </a:r>
          </a:p>
          <a:p>
            <a:pPr marL="1546225" indent="-182880" defTabSz="914400">
              <a:lnSpc>
                <a:spcPct val="90000"/>
              </a:lnSpc>
              <a:spcAft>
                <a:spcPts val="600"/>
              </a:spcAft>
              <a:buClr>
                <a:schemeClr val="accent1">
                  <a:lumMod val="75000"/>
                </a:schemeClr>
              </a:buClr>
              <a:buSzPct val="85000"/>
              <a:buFont typeface="Wingdings" pitchFamily="2" charset="2"/>
              <a:buChar char="§"/>
            </a:pPr>
            <a:r>
              <a:rPr lang="en-US" sz="2000" dirty="0"/>
              <a:t>Create a brief subtitle/explanation/introduction (think about what would make you news-worthy.  Please be attentive to your tone.)</a:t>
            </a:r>
          </a:p>
          <a:p>
            <a:pPr marL="1492250" indent="-182880" defTabSz="914400">
              <a:lnSpc>
                <a:spcPct val="90000"/>
              </a:lnSpc>
              <a:spcAft>
                <a:spcPts val="600"/>
              </a:spcAft>
              <a:buClr>
                <a:schemeClr val="accent1">
                  <a:lumMod val="75000"/>
                </a:schemeClr>
              </a:buClr>
              <a:buSzPct val="85000"/>
              <a:buFont typeface="Wingdings" pitchFamily="2" charset="2"/>
              <a:buChar char="§"/>
            </a:pPr>
            <a:endParaRPr lang="en-US" sz="2000" dirty="0"/>
          </a:p>
          <a:p>
            <a:pPr marL="394970" defTabSz="914400">
              <a:lnSpc>
                <a:spcPct val="90000"/>
              </a:lnSpc>
              <a:spcAft>
                <a:spcPts val="600"/>
              </a:spcAft>
              <a:buClr>
                <a:schemeClr val="accent1">
                  <a:lumMod val="75000"/>
                </a:schemeClr>
              </a:buClr>
              <a:buSzPct val="85000"/>
            </a:pPr>
            <a:r>
              <a:rPr lang="en-US" sz="2000" dirty="0"/>
              <a:t>3.    Include a typed (doubled spaced, 5-7 sentences), paragraph explaining more about why </a:t>
            </a:r>
            <a:r>
              <a:rPr lang="en-US" sz="2000" i="1" dirty="0"/>
              <a:t>Time</a:t>
            </a:r>
            <a:r>
              <a:rPr lang="en-US" sz="2000" dirty="0"/>
              <a:t> has selected you for its cover (be creative!).</a:t>
            </a:r>
          </a:p>
        </p:txBody>
      </p:sp>
    </p:spTree>
    <p:extLst>
      <p:ext uri="{BB962C8B-B14F-4D97-AF65-F5344CB8AC3E}">
        <p14:creationId xmlns:p14="http://schemas.microsoft.com/office/powerpoint/2010/main" val="323088891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7C777EB9-5FDC-44BA-95CE-DAA687A08106}"/>
              </a:ext>
            </a:extLst>
          </p:cNvPr>
          <p:cNvPicPr>
            <a:picLocks noChangeAspect="1"/>
          </p:cNvPicPr>
          <p:nvPr/>
        </p:nvPicPr>
        <p:blipFill>
          <a:blip r:embed="rId2"/>
          <a:stretch>
            <a:fillRect/>
          </a:stretch>
        </p:blipFill>
        <p:spPr>
          <a:xfrm>
            <a:off x="208397" y="113718"/>
            <a:ext cx="5157176" cy="6464063"/>
          </a:xfrm>
          <a:prstGeom prst="rect">
            <a:avLst/>
          </a:prstGeom>
        </p:spPr>
      </p:pic>
      <p:sp>
        <p:nvSpPr>
          <p:cNvPr id="6" name="TextBox 5">
            <a:extLst>
              <a:ext uri="{FF2B5EF4-FFF2-40B4-BE49-F238E27FC236}">
                <a16:creationId xmlns:a16="http://schemas.microsoft.com/office/drawing/2014/main" id="{75638DB9-072F-4483-9C00-F42F83C572F4}"/>
              </a:ext>
            </a:extLst>
          </p:cNvPr>
          <p:cNvSpPr txBox="1"/>
          <p:nvPr/>
        </p:nvSpPr>
        <p:spPr>
          <a:xfrm>
            <a:off x="5702710" y="698090"/>
            <a:ext cx="5624051" cy="5355312"/>
          </a:xfrm>
          <a:prstGeom prst="rect">
            <a:avLst/>
          </a:prstGeom>
          <a:noFill/>
        </p:spPr>
        <p:txBody>
          <a:bodyPr wrap="square" rtlCol="0">
            <a:spAutoFit/>
          </a:bodyPr>
          <a:lstStyle/>
          <a:p>
            <a:r>
              <a:rPr lang="en-US" dirty="0"/>
              <a:t>	Date:  December 2019.  Mission:  Join the resistance and destroy the First Order.  As I boarded the fighter plane and received my instructions, I was jolted by a sudden attack.  The First Order was upon us, and our capture led us into the merciless hands of Storm Troopers and the bowels of enemy spacecraft.  As a committed Jedi, I was defiant.  I joined other rebels</a:t>
            </a:r>
            <a:r>
              <a:rPr lang="en-US"/>
              <a:t>, hopped on </a:t>
            </a:r>
            <a:r>
              <a:rPr lang="en-US" dirty="0"/>
              <a:t>a hovercraft, and began the escape.  Skidding through hallways, dodging light sabers, sliding under AT-ATs, I avoided the menacing Kylo Ren and his Dark Side forces.  Scoring one for the Resistance, I now humbly accept </a:t>
            </a:r>
            <a:r>
              <a:rPr lang="en-US" i="1" dirty="0"/>
              <a:t>Time’s</a:t>
            </a:r>
            <a:r>
              <a:rPr lang="en-US" dirty="0"/>
              <a:t> honor as Person of the Year.  </a:t>
            </a:r>
          </a:p>
          <a:p>
            <a:endParaRPr lang="en-US" dirty="0"/>
          </a:p>
          <a:p>
            <a:r>
              <a:rPr lang="en-US" dirty="0"/>
              <a:t>(On a trip to Disney World I was excited to learn that the newest Star Wars ride “Rise of the Resistance” opened the day before I arrived.  Best. Ride. Ever.) </a:t>
            </a:r>
          </a:p>
        </p:txBody>
      </p:sp>
      <p:sp>
        <p:nvSpPr>
          <p:cNvPr id="7" name="Rectangle 6">
            <a:extLst>
              <a:ext uri="{FF2B5EF4-FFF2-40B4-BE49-F238E27FC236}">
                <a16:creationId xmlns:a16="http://schemas.microsoft.com/office/drawing/2014/main" id="{DF3688B2-EE3A-47FF-B4B1-D20CDD5F0FD6}"/>
              </a:ext>
            </a:extLst>
          </p:cNvPr>
          <p:cNvSpPr/>
          <p:nvPr/>
        </p:nvSpPr>
        <p:spPr>
          <a:xfrm rot="5400000">
            <a:off x="9458356" y="2991806"/>
            <a:ext cx="4621329"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Teacher’s Sample</a:t>
            </a:r>
          </a:p>
        </p:txBody>
      </p:sp>
    </p:spTree>
    <p:extLst>
      <p:ext uri="{BB962C8B-B14F-4D97-AF65-F5344CB8AC3E}">
        <p14:creationId xmlns:p14="http://schemas.microsoft.com/office/powerpoint/2010/main" val="94024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88" y="247138"/>
            <a:ext cx="5143406" cy="6433866"/>
          </a:xfrm>
          <a:prstGeom prst="rect">
            <a:avLst/>
          </a:prstGeom>
        </p:spPr>
      </p:pic>
      <p:sp>
        <p:nvSpPr>
          <p:cNvPr id="3" name="TextBox 2"/>
          <p:cNvSpPr txBox="1"/>
          <p:nvPr/>
        </p:nvSpPr>
        <p:spPr>
          <a:xfrm>
            <a:off x="729038" y="4782972"/>
            <a:ext cx="2699962" cy="1477328"/>
          </a:xfrm>
          <a:prstGeom prst="rect">
            <a:avLst/>
          </a:prstGeom>
          <a:noFill/>
        </p:spPr>
        <p:txBody>
          <a:bodyPr wrap="square" rtlCol="0">
            <a:spAutoFit/>
          </a:bodyPr>
          <a:lstStyle/>
          <a:p>
            <a:pPr algn="ctr"/>
            <a:r>
              <a:rPr lang="en-US" dirty="0">
                <a:solidFill>
                  <a:srgbClr val="F7F763"/>
                </a:solidFill>
              </a:rPr>
              <a:t>COLLEEN </a:t>
            </a:r>
          </a:p>
          <a:p>
            <a:pPr algn="ctr"/>
            <a:r>
              <a:rPr lang="en-US" dirty="0">
                <a:solidFill>
                  <a:srgbClr val="F7F763"/>
                </a:solidFill>
              </a:rPr>
              <a:t>REMAR</a:t>
            </a:r>
          </a:p>
          <a:p>
            <a:pPr algn="ctr"/>
            <a:r>
              <a:rPr lang="en-US" dirty="0">
                <a:solidFill>
                  <a:srgbClr val="F7F763"/>
                </a:solidFill>
              </a:rPr>
              <a:t>----</a:t>
            </a:r>
          </a:p>
          <a:p>
            <a:pPr algn="ctr"/>
            <a:r>
              <a:rPr lang="en-US" dirty="0">
                <a:solidFill>
                  <a:srgbClr val="F7F763"/>
                </a:solidFill>
              </a:rPr>
              <a:t>BESTIE</a:t>
            </a:r>
          </a:p>
          <a:p>
            <a:pPr algn="ctr"/>
            <a:endParaRPr lang="en-US" dirty="0">
              <a:solidFill>
                <a:schemeClr val="bg1">
                  <a:lumMod val="85000"/>
                </a:schemeClr>
              </a:solidFill>
            </a:endParaRPr>
          </a:p>
        </p:txBody>
      </p:sp>
      <p:sp>
        <p:nvSpPr>
          <p:cNvPr id="4" name="TextBox 3"/>
          <p:cNvSpPr txBox="1"/>
          <p:nvPr/>
        </p:nvSpPr>
        <p:spPr>
          <a:xfrm>
            <a:off x="5726923" y="1136309"/>
            <a:ext cx="6131859" cy="5262979"/>
          </a:xfrm>
          <a:prstGeom prst="rect">
            <a:avLst/>
          </a:prstGeom>
          <a:noFill/>
        </p:spPr>
        <p:txBody>
          <a:bodyPr wrap="square" rtlCol="0">
            <a:spAutoFit/>
          </a:bodyPr>
          <a:lstStyle/>
          <a:p>
            <a:pPr algn="ctr"/>
            <a:r>
              <a:rPr lang="en-US" sz="2400" dirty="0"/>
              <a:t>In my follow-up paragraph, I would explain about the most important role that I play:  Bestie.  After my niece, Emma, was born in 2015, “Aunt Colleen” seemed so tedious; my brother came up with “Bestie,” and it stuck.  So, I could take a sentimental tone as I tell you about how much she melts me, like when she sang “Can’t Stop the Feeling” as she twirled through Target;  or when she trips and falls, only to bounce up and exclaim, “I’m okay, guys!”; or when we eat choco tacos on the beach; or when she finishes the sentences as we read our favorite stories.  </a:t>
            </a:r>
          </a:p>
        </p:txBody>
      </p:sp>
      <p:sp>
        <p:nvSpPr>
          <p:cNvPr id="5" name="Rectangle 4">
            <a:extLst>
              <a:ext uri="{FF2B5EF4-FFF2-40B4-BE49-F238E27FC236}">
                <a16:creationId xmlns:a16="http://schemas.microsoft.com/office/drawing/2014/main" id="{19E8E7D9-0D8C-4D6C-8F4B-6E2ABE525DC5}"/>
              </a:ext>
            </a:extLst>
          </p:cNvPr>
          <p:cNvSpPr/>
          <p:nvPr/>
        </p:nvSpPr>
        <p:spPr>
          <a:xfrm>
            <a:off x="5726923" y="59091"/>
            <a:ext cx="6392519" cy="1077218"/>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Sample 2 </a:t>
            </a:r>
          </a:p>
          <a:p>
            <a:pPr algn="ctr"/>
            <a:r>
              <a:rPr lang="en-US" sz="3200" b="1" dirty="0">
                <a:ln w="22225">
                  <a:solidFill>
                    <a:schemeClr val="accent2"/>
                  </a:solidFill>
                  <a:prstDash val="solid"/>
                </a:ln>
                <a:solidFill>
                  <a:schemeClr val="accent2">
                    <a:lumMod val="40000"/>
                    <a:lumOff val="60000"/>
                  </a:schemeClr>
                </a:solidFill>
              </a:rPr>
              <a:t>*Note: just </a:t>
            </a:r>
            <a:r>
              <a:rPr lang="en-US" sz="3200" b="1" cap="none" spc="0" dirty="0">
                <a:ln w="22225">
                  <a:solidFill>
                    <a:schemeClr val="accent2"/>
                  </a:solidFill>
                  <a:prstDash val="solid"/>
                </a:ln>
                <a:solidFill>
                  <a:schemeClr val="accent2">
                    <a:lumMod val="40000"/>
                    <a:lumOff val="60000"/>
                  </a:schemeClr>
                </a:solidFill>
                <a:effectLst/>
              </a:rPr>
              <a:t>ideas</a:t>
            </a:r>
            <a:r>
              <a:rPr lang="en-US" sz="3200" b="1" dirty="0">
                <a:ln w="22225">
                  <a:solidFill>
                    <a:schemeClr val="accent2"/>
                  </a:solidFill>
                  <a:prstDash val="solid"/>
                </a:ln>
                <a:solidFill>
                  <a:schemeClr val="accent2">
                    <a:lumMod val="40000"/>
                    <a:lumOff val="60000"/>
                  </a:schemeClr>
                </a:solidFill>
              </a:rPr>
              <a:t> for paragraph</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5936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3" name="Group 1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p:cNvSpPr txBox="1"/>
          <p:nvPr/>
        </p:nvSpPr>
        <p:spPr>
          <a:xfrm>
            <a:off x="5452102" y="725394"/>
            <a:ext cx="6593717" cy="5407212"/>
          </a:xfrm>
        </p:spPr>
        <p:txBody>
          <a:bodyPr vert="horz" lIns="91440" tIns="45720" rIns="91440" bIns="45720" rtlCol="0" anchor="ctr">
            <a:no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700" dirty="0"/>
              <a:t>When you bring your work to class, you    </a:t>
            </a:r>
          </a:p>
          <a:p>
            <a:pPr defTabSz="914400">
              <a:lnSpc>
                <a:spcPct val="90000"/>
              </a:lnSpc>
              <a:spcAft>
                <a:spcPts val="600"/>
              </a:spcAft>
              <a:buClr>
                <a:schemeClr val="accent1">
                  <a:lumMod val="75000"/>
                </a:schemeClr>
              </a:buClr>
              <a:buSzPct val="85000"/>
            </a:pPr>
            <a:r>
              <a:rPr lang="en-US" sz="2700" dirty="0"/>
              <a:t>   need:</a:t>
            </a:r>
          </a:p>
          <a:p>
            <a:pPr marL="514350" indent="-182880" defTabSz="914400">
              <a:lnSpc>
                <a:spcPct val="90000"/>
              </a:lnSpc>
              <a:spcAft>
                <a:spcPts val="600"/>
              </a:spcAft>
              <a:buClr>
                <a:schemeClr val="accent1">
                  <a:lumMod val="75000"/>
                </a:schemeClr>
              </a:buClr>
              <a:buSzPct val="85000"/>
              <a:buFont typeface="Wingdings" pitchFamily="2" charset="2"/>
              <a:buChar char="§"/>
            </a:pPr>
            <a:r>
              <a:rPr lang="en-US" sz="2700" dirty="0"/>
              <a:t>Your cover, printed in color and blown up to about half a sheet of paper (or bigger! </a:t>
            </a:r>
            <a:r>
              <a:rPr lang="en-US" sz="2700" dirty="0">
                <a:sym typeface="Wingdings" panose="05000000000000000000" pitchFamily="2" charset="2"/>
              </a:rPr>
              <a:t></a:t>
            </a:r>
            <a:r>
              <a:rPr lang="en-US" sz="2700" dirty="0"/>
              <a:t>).  Make sure you cut off extra white space so it really looks like a cover.</a:t>
            </a:r>
          </a:p>
          <a:p>
            <a:pPr marL="331470" defTabSz="914400">
              <a:lnSpc>
                <a:spcPct val="90000"/>
              </a:lnSpc>
              <a:spcAft>
                <a:spcPts val="600"/>
              </a:spcAft>
              <a:buClr>
                <a:schemeClr val="accent1">
                  <a:lumMod val="75000"/>
                </a:schemeClr>
              </a:buClr>
              <a:buSzPct val="85000"/>
            </a:pPr>
            <a:endParaRPr lang="en-US" sz="2700" dirty="0"/>
          </a:p>
          <a:p>
            <a:pPr marL="514350" indent="-182880" defTabSz="914400">
              <a:lnSpc>
                <a:spcPct val="90000"/>
              </a:lnSpc>
              <a:spcAft>
                <a:spcPts val="600"/>
              </a:spcAft>
              <a:buClr>
                <a:schemeClr val="accent1">
                  <a:lumMod val="75000"/>
                </a:schemeClr>
              </a:buClr>
              <a:buSzPct val="85000"/>
              <a:buFont typeface="Wingdings" pitchFamily="2" charset="2"/>
              <a:buChar char="§"/>
            </a:pPr>
            <a:r>
              <a:rPr lang="en-US" sz="2700" dirty="0"/>
              <a:t>Your brief paragraph/explanation, typed and clipped to the cover.   You should aim for about 5-7 sentences.</a:t>
            </a:r>
          </a:p>
          <a:p>
            <a:pPr indent="-182880" defTabSz="914400">
              <a:lnSpc>
                <a:spcPct val="90000"/>
              </a:lnSpc>
              <a:spcAft>
                <a:spcPts val="600"/>
              </a:spcAft>
              <a:buClr>
                <a:schemeClr val="accent1">
                  <a:lumMod val="75000"/>
                </a:schemeClr>
              </a:buClr>
              <a:buSzPct val="85000"/>
              <a:buFont typeface="Wingdings" pitchFamily="2" charset="2"/>
              <a:buChar char="§"/>
            </a:pPr>
            <a:endParaRPr lang="en-US" sz="2700" dirty="0"/>
          </a:p>
          <a:p>
            <a:pPr indent="-182880" defTabSz="914400">
              <a:lnSpc>
                <a:spcPct val="90000"/>
              </a:lnSpc>
              <a:spcAft>
                <a:spcPts val="600"/>
              </a:spcAft>
              <a:buClr>
                <a:schemeClr val="accent1">
                  <a:lumMod val="75000"/>
                </a:schemeClr>
              </a:buClr>
              <a:buSzPct val="85000"/>
              <a:buFont typeface="Wingdings" pitchFamily="2" charset="2"/>
              <a:buChar char="§"/>
            </a:pPr>
            <a:r>
              <a:rPr lang="en-US" sz="2700" i="1" dirty="0"/>
              <a:t>*If you don’t have a color printer, see me   </a:t>
            </a:r>
          </a:p>
          <a:p>
            <a:pPr defTabSz="914400">
              <a:lnSpc>
                <a:spcPct val="90000"/>
              </a:lnSpc>
              <a:spcAft>
                <a:spcPts val="600"/>
              </a:spcAft>
              <a:buClr>
                <a:schemeClr val="accent1">
                  <a:lumMod val="75000"/>
                </a:schemeClr>
              </a:buClr>
              <a:buSzPct val="85000"/>
            </a:pPr>
            <a:r>
              <a:rPr lang="en-US" sz="2700" i="1" dirty="0"/>
              <a:t>    in advance of the due date for a pass to  </a:t>
            </a:r>
          </a:p>
          <a:p>
            <a:pPr defTabSz="914400">
              <a:lnSpc>
                <a:spcPct val="90000"/>
              </a:lnSpc>
              <a:spcAft>
                <a:spcPts val="600"/>
              </a:spcAft>
              <a:buClr>
                <a:schemeClr val="accent1">
                  <a:lumMod val="75000"/>
                </a:schemeClr>
              </a:buClr>
              <a:buSzPct val="85000"/>
            </a:pPr>
            <a:r>
              <a:rPr lang="en-US" sz="2700" i="1" dirty="0"/>
              <a:t>   the library.</a:t>
            </a:r>
          </a:p>
        </p:txBody>
      </p:sp>
      <p:sp>
        <p:nvSpPr>
          <p:cNvPr id="3" name="TextBox 2">
            <a:extLst>
              <a:ext uri="{FF2B5EF4-FFF2-40B4-BE49-F238E27FC236}">
                <a16:creationId xmlns:a16="http://schemas.microsoft.com/office/drawing/2014/main" id="{2F916105-22AC-4E0C-BF67-C44CA46F5302}"/>
              </a:ext>
            </a:extLst>
          </p:cNvPr>
          <p:cNvSpPr txBox="1"/>
          <p:nvPr/>
        </p:nvSpPr>
        <p:spPr>
          <a:xfrm>
            <a:off x="1520890" y="2921166"/>
            <a:ext cx="2731461" cy="1015663"/>
          </a:xfrm>
          <a:prstGeom prst="rect">
            <a:avLst/>
          </a:prstGeom>
          <a:noFill/>
        </p:spPr>
        <p:txBody>
          <a:bodyPr wrap="square" rtlCol="0">
            <a:spAutoFit/>
          </a:bodyPr>
          <a:lstStyle/>
          <a:p>
            <a:r>
              <a:rPr lang="en-US" sz="3000" b="1" dirty="0">
                <a:solidFill>
                  <a:schemeClr val="bg2"/>
                </a:solidFill>
                <a:effectLst>
                  <a:outerShdw blurRad="38100" dist="38100" dir="2700000" algn="tl">
                    <a:srgbClr val="000000">
                      <a:alpha val="43137"/>
                    </a:srgbClr>
                  </a:outerShdw>
                </a:effectLst>
              </a:rPr>
              <a:t>SUBMISSION REMINDERS</a:t>
            </a:r>
            <a:endParaRPr lang="en-US" sz="3000" dirty="0">
              <a:solidFill>
                <a:schemeClr val="bg2"/>
              </a:solidFill>
              <a:effectLst>
                <a:outerShdw blurRad="38100" dist="38100" dir="2700000" algn="tl">
                  <a:srgbClr val="000000">
                    <a:alpha val="43137"/>
                  </a:srgbClr>
                </a:outerShdw>
              </a:effectLst>
            </a:endParaRPr>
          </a:p>
        </p:txBody>
      </p:sp>
      <p:sp>
        <p:nvSpPr>
          <p:cNvPr id="4" name="Star: 5 Points 3">
            <a:extLst>
              <a:ext uri="{FF2B5EF4-FFF2-40B4-BE49-F238E27FC236}">
                <a16:creationId xmlns:a16="http://schemas.microsoft.com/office/drawing/2014/main" id="{1089DD43-8521-467A-820C-662984554E07}"/>
              </a:ext>
            </a:extLst>
          </p:cNvPr>
          <p:cNvSpPr/>
          <p:nvPr/>
        </p:nvSpPr>
        <p:spPr>
          <a:xfrm>
            <a:off x="2539879" y="2463966"/>
            <a:ext cx="541175"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076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36</TotalTime>
  <Words>819</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Rockwell</vt:lpstr>
      <vt:lpstr>Rockwell Condensed</vt:lpstr>
      <vt:lpstr>Rockwell Extra Bold</vt:lpstr>
      <vt:lpstr>Wingdings</vt:lpstr>
      <vt:lpstr>Wood Type</vt:lpstr>
      <vt:lpstr>Time magazine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magazine</dc:title>
  <dc:creator>princess_pd@yahoo.com</dc:creator>
  <cp:lastModifiedBy>princess_pd@yahoo.com</cp:lastModifiedBy>
  <cp:revision>9</cp:revision>
  <dcterms:created xsi:type="dcterms:W3CDTF">2020-02-02T14:42:47Z</dcterms:created>
  <dcterms:modified xsi:type="dcterms:W3CDTF">2020-02-02T15:19:07Z</dcterms:modified>
</cp:coreProperties>
</file>